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Quattrocento" panose="02020502030000000404" pitchFamily="18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FB060-5C0C-413C-AF60-E670917E07E5}" v="1" dt="2025-08-31T04:10:33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7AEB77-3873-56A2-5279-2951ED8C51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416FC-30C3-36A7-1BEC-B4C35CC06B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5EAB6-693C-47D1-9B38-8ADF984BE462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8FF0A-4879-0D67-7AD7-AA63753782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B70F1-C780-4693-092F-B78DC63AD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56576-11C2-41F2-B49A-AAA02DB4F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28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73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4241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424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424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4241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Scope Analysis: PhonePe Pulse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Case Scenarios &amp; Insights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Prepared by: Bilk Edison Xavier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2308" y="754023"/>
            <a:ext cx="62657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&amp; Next Steps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3679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analysis of PhonePe Pulse data provides a robust, data-driven roadmap for strategic fintech expansion within the Indian market. Our findings underscore the importance of targeted interventions and regional focus.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907048" y="30618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Focus Areas: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77273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Prioritising growth states for investment.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23945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Enhancing insurance product penetration.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7061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Capitalising on evolving user base dynamics.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884545" y="5448181"/>
            <a:ext cx="28611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Immediate Next Steps: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37724" y="615910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 Marketing: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Implement hyper-localised marketing campaigns in underutilised segments.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62582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Scale Operations: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Rapidly scale infrastructure and personnel in identified growth regions.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70925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 Localisation: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Design region-specific financial products and insurance policies tailored to local needs.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1974" y="639842"/>
            <a:ext cx="5906333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Unlocking Strategic Insights from Financial Data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814388" y="1796177"/>
            <a:ext cx="6384488" cy="2605921"/>
          </a:xfrm>
          <a:prstGeom prst="roundRect">
            <a:avLst>
              <a:gd name="adj" fmla="val 5614"/>
            </a:avLst>
          </a:prstGeom>
          <a:solidFill>
            <a:srgbClr val="1D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14388" y="1765697"/>
            <a:ext cx="6384488" cy="121920"/>
          </a:xfrm>
          <a:prstGeom prst="roundRect">
            <a:avLst>
              <a:gd name="adj" fmla="val 28630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57540" y="1447205"/>
            <a:ext cx="698063" cy="698063"/>
          </a:xfrm>
          <a:prstGeom prst="roundRect">
            <a:avLst>
              <a:gd name="adj" fmla="val 13099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66971" y="1621750"/>
            <a:ext cx="27920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077516" y="2377916"/>
            <a:ext cx="2737604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Foundation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077516" y="2859524"/>
            <a:ext cx="585823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PhonePe Pulse transaction &amp; user data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077516" y="3313152"/>
            <a:ext cx="585823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Sourced from PostgreSQL ETL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7431524" y="1796177"/>
            <a:ext cx="6384488" cy="2605921"/>
          </a:xfrm>
          <a:prstGeom prst="roundRect">
            <a:avLst>
              <a:gd name="adj" fmla="val 5614"/>
            </a:avLst>
          </a:prstGeom>
          <a:solidFill>
            <a:srgbClr val="1D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31524" y="1765697"/>
            <a:ext cx="6384488" cy="121920"/>
          </a:xfrm>
          <a:prstGeom prst="roundRect">
            <a:avLst>
              <a:gd name="adj" fmla="val 28630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274677" y="1447205"/>
            <a:ext cx="698063" cy="698063"/>
          </a:xfrm>
          <a:prstGeom prst="roundRect">
            <a:avLst>
              <a:gd name="adj" fmla="val 13099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84108" y="1621750"/>
            <a:ext cx="27920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694652" y="2377916"/>
            <a:ext cx="2737604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Analytical Toolkit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694652" y="2859524"/>
            <a:ext cx="585823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for data manipulation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7694652" y="3313152"/>
            <a:ext cx="585823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 (Pandas, Plotly) for analysis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7694652" y="3766780"/>
            <a:ext cx="585823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Streamlit for interactive dashboards</a:t>
            </a:r>
            <a:endParaRPr lang="en-US" sz="1800" dirty="0"/>
          </a:p>
        </p:txBody>
      </p:sp>
      <p:sp>
        <p:nvSpPr>
          <p:cNvPr id="18" name="Shape 16"/>
          <p:cNvSpPr/>
          <p:nvPr/>
        </p:nvSpPr>
        <p:spPr>
          <a:xfrm>
            <a:off x="814388" y="4983718"/>
            <a:ext cx="6384488" cy="2605921"/>
          </a:xfrm>
          <a:prstGeom prst="roundRect">
            <a:avLst>
              <a:gd name="adj" fmla="val 5614"/>
            </a:avLst>
          </a:prstGeom>
          <a:solidFill>
            <a:srgbClr val="1D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814388" y="4953238"/>
            <a:ext cx="6384488" cy="121920"/>
          </a:xfrm>
          <a:prstGeom prst="roundRect">
            <a:avLst>
              <a:gd name="adj" fmla="val 28630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3657540" y="4634746"/>
            <a:ext cx="698063" cy="698063"/>
          </a:xfrm>
          <a:prstGeom prst="roundRect">
            <a:avLst>
              <a:gd name="adj" fmla="val 13099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866971" y="4809292"/>
            <a:ext cx="27920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077516" y="5565458"/>
            <a:ext cx="2737604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Core Objectives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1077516" y="6047065"/>
            <a:ext cx="585823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 patterns in transactions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1077516" y="6500693"/>
            <a:ext cx="585823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 user engagement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1077516" y="6954322"/>
            <a:ext cx="585823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Assess insurance sector performance</a:t>
            </a:r>
            <a:endParaRPr lang="en-US" sz="1800" dirty="0"/>
          </a:p>
        </p:txBody>
      </p:sp>
      <p:sp>
        <p:nvSpPr>
          <p:cNvPr id="26" name="Shape 24"/>
          <p:cNvSpPr/>
          <p:nvPr/>
        </p:nvSpPr>
        <p:spPr>
          <a:xfrm>
            <a:off x="7431524" y="4983718"/>
            <a:ext cx="6384488" cy="2605921"/>
          </a:xfrm>
          <a:prstGeom prst="roundRect">
            <a:avLst>
              <a:gd name="adj" fmla="val 5614"/>
            </a:avLst>
          </a:prstGeom>
          <a:solidFill>
            <a:srgbClr val="1D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7431524" y="4953238"/>
            <a:ext cx="6384488" cy="121920"/>
          </a:xfrm>
          <a:prstGeom prst="roundRect">
            <a:avLst>
              <a:gd name="adj" fmla="val 28630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10274677" y="4634746"/>
            <a:ext cx="698063" cy="698063"/>
          </a:xfrm>
          <a:prstGeom prst="roundRect">
            <a:avLst>
              <a:gd name="adj" fmla="val 13099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0484108" y="4809292"/>
            <a:ext cx="27920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150" dirty="0"/>
          </a:p>
        </p:txBody>
      </p:sp>
      <p:sp>
        <p:nvSpPr>
          <p:cNvPr id="30" name="Text 28"/>
          <p:cNvSpPr/>
          <p:nvPr/>
        </p:nvSpPr>
        <p:spPr>
          <a:xfrm>
            <a:off x="7694652" y="5565458"/>
            <a:ext cx="2737604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Strategic Application</a:t>
            </a:r>
            <a:endParaRPr lang="en-US" sz="2150" dirty="0"/>
          </a:p>
        </p:txBody>
      </p:sp>
      <p:sp>
        <p:nvSpPr>
          <p:cNvPr id="31" name="Text 29"/>
          <p:cNvSpPr/>
          <p:nvPr/>
        </p:nvSpPr>
        <p:spPr>
          <a:xfrm>
            <a:off x="7694652" y="6047065"/>
            <a:ext cx="585823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Inform fintech product development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7694652" y="6500693"/>
            <a:ext cx="585823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Optimise marketing campaigns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7694652" y="6954322"/>
            <a:ext cx="585823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Guide growth strategy decisions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630" y="521137"/>
            <a:ext cx="5207079" cy="556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Scenarios for Analysis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1630" y="1455182"/>
            <a:ext cx="1330713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comprehensive analysis delves into five critical areas to provide a holistic view of the PhonePe Pulse dataset. Each scenario offers unique insights vital for strategic decision-making in the fintech sector.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1630" y="2272665"/>
            <a:ext cx="425291" cy="42529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40866" y="2318504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275874" y="2308027"/>
            <a:ext cx="5370552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Decoding Transaction Dynamics on PhonePe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275874" y="2754987"/>
            <a:ext cx="1269289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where and how financial transactions are occurring.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61630" y="3435429"/>
            <a:ext cx="425291" cy="42529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0866" y="3481268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275874" y="3470791"/>
            <a:ext cx="3807857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Insurance Engagement Analysis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275874" y="3917752"/>
            <a:ext cx="1269289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Gauging user interaction and awareness of insurance products.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61630" y="4598194"/>
            <a:ext cx="425291" cy="42529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40866" y="4644033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275874" y="4633555"/>
            <a:ext cx="527268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Insurance Penetration and Growth Potential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275874" y="5080516"/>
            <a:ext cx="1269289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Identifying untapped markets and long-term adoption trends.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61630" y="5760958"/>
            <a:ext cx="425291" cy="42529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0866" y="5806797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1275874" y="5796320"/>
            <a:ext cx="309514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Registration Analysis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275874" y="6243280"/>
            <a:ext cx="1269289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Tracking new user adoption and regional registration patterns.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661630" y="6923723"/>
            <a:ext cx="425291" cy="42529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0866" y="6969562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1275874" y="6959084"/>
            <a:ext cx="3829407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Insurance Transactions Analysis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1275874" y="7406045"/>
            <a:ext cx="1269289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Detailing the specifics of insurance purchases and high-demand areas.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958507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Scenario 1: Decoding Transaction Dynamics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71769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Insights: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86663" y="230624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State- and district-level transaction volumes reveal top-performing regions.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3074075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Quarterly and category-wise breakdowns uncover seasonal shifts and consumption patterns.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6663" y="3841909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Analysis identifies areas of growth, stagnation, or decline, providing a granular view of market activity.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911108" y="4777502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Scope: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911108" y="5311973"/>
            <a:ext cx="5969794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Prioritise marketing investments and product rollouts in high-growth regions. Allocate resources efficiently by focusing on markets with proven transaction momentum.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6663" y="4777502"/>
            <a:ext cx="30480" cy="1572816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4396" y="1029891"/>
            <a:ext cx="109614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Scenario 2: Insurance Engagement Analysis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12657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24145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Adoption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854994" y="2910126"/>
            <a:ext cx="310157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Measures the rate of adoption and consistent engagement with insurance products across the user base.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212657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73046" y="2414588"/>
            <a:ext cx="28878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Segment Identification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73046" y="2910126"/>
            <a:ext cx="310157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Identifies user segments with high awareness versus those with low participation, guiding targeted interventions.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212657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91098" y="24145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Engagement Patterns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91098" y="2910126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Highlights regional and device-based engagement patterns, informing channel-specific strategies.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196697" y="54534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Scope: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196697" y="6164342"/>
            <a:ext cx="12595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tailored awareness campaigns and incentivise adoption for underperforming segments and regions. Optimise product messaging to resonate with specific user behaviours.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837724" y="5094446"/>
            <a:ext cx="30480" cy="2105144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310" y="452080"/>
            <a:ext cx="9286280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Scenario 3: Insurance Penetration &amp; Growth Potential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75310" y="1330047"/>
            <a:ext cx="7233404" cy="789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analysis provides a critical long-term outlook on the insurance market within India. By examining penetration rates, we can gauge the maturity of different regions and identify where the greatest opportunities for expansion lie.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5310" y="2266950"/>
            <a:ext cx="7233404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State- and district-level penetration rates are benchmarked against national averages.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5310" y="2587466"/>
            <a:ext cx="7233404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Highlights the fastest-growing insurance markets and presently underserved geographies.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5310" y="2907983"/>
            <a:ext cx="7233404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Provides insights into the long-term adoption trajectory of insurance products, aiding future planning.</a:t>
            </a:r>
            <a:endParaRPr lang="en-US" sz="1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337" y="1367076"/>
            <a:ext cx="5845254" cy="584525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463915" y="7397234"/>
            <a:ext cx="193417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Scope: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463915" y="7803356"/>
            <a:ext cx="5598676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strategic expansion on underpenetrated but high-growth states, investing in infrastructure and partnerships to capture emerging demand.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8217337" y="7397234"/>
            <a:ext cx="22860" cy="932140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618" y="766882"/>
            <a:ext cx="8505349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Scenario 4: User Registration Analysis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4618" y="1832253"/>
            <a:ext cx="13121164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user acquisition is fundamental to scaling fintech operations. This analysis focuses on the patterns and trends in new user registrations across various geographical levels.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4618" y="2764631"/>
            <a:ext cx="4229933" cy="646867"/>
          </a:xfrm>
          <a:prstGeom prst="roundRect">
            <a:avLst>
              <a:gd name="adj" fmla="val 480000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707838" y="2885956"/>
            <a:ext cx="323374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970240" y="3627120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Registration Tracking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70240" y="4073485"/>
            <a:ext cx="3798689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Tracks registrations across states, districts, and even pincodes, offering granular insights into user origins.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200174" y="2764631"/>
            <a:ext cx="4229933" cy="646867"/>
          </a:xfrm>
          <a:prstGeom prst="roundRect">
            <a:avLst>
              <a:gd name="adj" fmla="val 480000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153394" y="2885956"/>
            <a:ext cx="323374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415796" y="3627120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Growth Hotspots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15796" y="4073485"/>
            <a:ext cx="3798689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Quarterly and yearly insights pinpoint high-growth regions and emerging markets for user acquisition.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45729" y="2764631"/>
            <a:ext cx="4230053" cy="646867"/>
          </a:xfrm>
          <a:prstGeom prst="roundRect">
            <a:avLst>
              <a:gd name="adj" fmla="val 480000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599069" y="2885956"/>
            <a:ext cx="323374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9861352" y="3627120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Predictive Cycles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861352" y="4073485"/>
            <a:ext cx="3798808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Reveals user adoption cycles, enabling more accurate predictive planning for onboarding initiatives.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077992" y="5889784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Scope: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077992" y="6530221"/>
            <a:ext cx="12797790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Allocate marketing and operational resources strategically to regions exhibiting fast-growing user bases, optimising acquisition costs and speeding up market penetration.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54618" y="5566410"/>
            <a:ext cx="30480" cy="1896189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42317" y="594836"/>
            <a:ext cx="9945767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Scenario 5: Insurance Transactions Analysis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Identifies top-performing states and districts specifically for insurance transactions, showing where policies are most actively purchased.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6663" y="2864048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Detects underserved areas with significant untapped insurance demand, highlighting white spaces for market entry.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3977997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Provides detailed transaction-level patterns, including policy types, average premiums, and frequency, for deeper market understanding.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911108" y="5259705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Scope: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11108" y="5794177"/>
            <a:ext cx="5969794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customised insurance offerings and distribution strategies for high-demand areas. Tailor products to meet specific regional needs and preferences.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586663" y="5259705"/>
            <a:ext cx="30480" cy="1572816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757" y="567214"/>
            <a:ext cx="7096720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Strategic Business Opportunities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21757" y="1586270"/>
            <a:ext cx="1318688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Leveraging the insights from the PhonePe Pulse data, we can pinpoint key opportunities for growth and market leadership in the dynamic Indian fintech landscape.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1757" y="2478048"/>
            <a:ext cx="4258151" cy="2654022"/>
          </a:xfrm>
          <a:prstGeom prst="roundRect">
            <a:avLst>
              <a:gd name="adj" fmla="val 1166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927973" y="2684264"/>
            <a:ext cx="618649" cy="618649"/>
          </a:xfrm>
          <a:prstGeom prst="roundRect">
            <a:avLst>
              <a:gd name="adj" fmla="val 14779116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3" y="2819519"/>
            <a:ext cx="278368" cy="3480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27973" y="3509129"/>
            <a:ext cx="24262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Optimise Investments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27973" y="3936087"/>
            <a:ext cx="384571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Invest strategically in top-performing states and transaction categories to maximise returns.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86124" y="2478048"/>
            <a:ext cx="4258151" cy="2654022"/>
          </a:xfrm>
          <a:prstGeom prst="roundRect">
            <a:avLst>
              <a:gd name="adj" fmla="val 1166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392341" y="2684264"/>
            <a:ext cx="618649" cy="618649"/>
          </a:xfrm>
          <a:prstGeom prst="roundRect">
            <a:avLst>
              <a:gd name="adj" fmla="val 14779116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481" y="2819519"/>
            <a:ext cx="278368" cy="34802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92341" y="3509129"/>
            <a:ext cx="24262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Boost Engagement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5392341" y="3936087"/>
            <a:ext cx="384571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 insurance-specific engagement rates through targeted campaigns and user education.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50492" y="2478048"/>
            <a:ext cx="4258151" cy="2654022"/>
          </a:xfrm>
          <a:prstGeom prst="roundRect">
            <a:avLst>
              <a:gd name="adj" fmla="val 1166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56708" y="2684264"/>
            <a:ext cx="618649" cy="618649"/>
          </a:xfrm>
          <a:prstGeom prst="roundRect">
            <a:avLst>
              <a:gd name="adj" fmla="val 14779116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848" y="2819519"/>
            <a:ext cx="278368" cy="34802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6708" y="3509129"/>
            <a:ext cx="24262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Expand Reach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9856708" y="3936087"/>
            <a:ext cx="384571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 the fastest-growing insurance markets and underserved regions for accelerated expansion.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21757" y="5338286"/>
            <a:ext cx="6490335" cy="2324100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927973" y="5544503"/>
            <a:ext cx="618649" cy="618649"/>
          </a:xfrm>
          <a:prstGeom prst="roundRect">
            <a:avLst>
              <a:gd name="adj" fmla="val 14779116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113" y="5679758"/>
            <a:ext cx="278368" cy="34802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27973" y="6369368"/>
            <a:ext cx="24262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Strengthen Presence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927973" y="6796326"/>
            <a:ext cx="607790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Reinforce market presence in high-value districts and pincodes through localised strategies.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7418308" y="5338286"/>
            <a:ext cx="6490335" cy="2324100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7624524" y="5544503"/>
            <a:ext cx="618649" cy="618649"/>
          </a:xfrm>
          <a:prstGeom prst="roundRect">
            <a:avLst>
              <a:gd name="adj" fmla="val 14779116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665" y="5679758"/>
            <a:ext cx="278368" cy="34802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24524" y="6369368"/>
            <a:ext cx="24262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Predictive Growth</a:t>
            </a:r>
            <a:endParaRPr lang="en-US" sz="1900" dirty="0"/>
          </a:p>
        </p:txBody>
      </p:sp>
      <p:sp>
        <p:nvSpPr>
          <p:cNvPr id="28" name="Text 21"/>
          <p:cNvSpPr/>
          <p:nvPr/>
        </p:nvSpPr>
        <p:spPr>
          <a:xfrm>
            <a:off x="7624524" y="6796326"/>
            <a:ext cx="607790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Leverage user registration trends for predictive planning and proactive market entry.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5F92FEF6DDC444A82D3AA0C8190F27" ma:contentTypeVersion="5" ma:contentTypeDescription="Create a new document." ma:contentTypeScope="" ma:versionID="5e4bb694c7d3699b087ab71f48debfdb">
  <xsd:schema xmlns:xsd="http://www.w3.org/2001/XMLSchema" xmlns:xs="http://www.w3.org/2001/XMLSchema" xmlns:p="http://schemas.microsoft.com/office/2006/metadata/properties" xmlns:ns3="c002cfc6-38dc-468c-9398-a18d75d3e58d" targetNamespace="http://schemas.microsoft.com/office/2006/metadata/properties" ma:root="true" ma:fieldsID="440debe5e9ea9d83ad4a7466832c5f74" ns3:_="">
    <xsd:import namespace="c002cfc6-38dc-468c-9398-a18d75d3e58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2cfc6-38dc-468c-9398-a18d75d3e58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54A494-34E1-4792-BFA5-EBDCE8CCA0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24D8B0-3781-4B43-8BBA-F2C210FAD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02cfc6-38dc-468c-9398-a18d75d3e5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829A92-B273-444D-945F-B4862B1D17CC}">
  <ds:schemaRefs>
    <ds:schemaRef ds:uri="http://www.w3.org/XML/1998/namespace"/>
    <ds:schemaRef ds:uri="c002cfc6-38dc-468c-9398-a18d75d3e58d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853</Words>
  <Application>Microsoft Office PowerPoint</Application>
  <PresentationFormat>Custom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Aptos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Office</cp:lastModifiedBy>
  <cp:revision>3</cp:revision>
  <dcterms:created xsi:type="dcterms:W3CDTF">2025-08-31T03:47:17Z</dcterms:created>
  <dcterms:modified xsi:type="dcterms:W3CDTF">2025-08-31T04:11:30Z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0x010100295F92FEF6DDC444A82D3AA0C8190F27</vt:lpwstr>
  </property>
</Properties>
</file>